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43" r:id="rId3"/>
    <p:sldId id="276" r:id="rId4"/>
    <p:sldId id="278" r:id="rId5"/>
    <p:sldId id="279" r:id="rId6"/>
    <p:sldId id="280" r:id="rId7"/>
    <p:sldId id="281" r:id="rId8"/>
    <p:sldId id="286" r:id="rId9"/>
    <p:sldId id="282" r:id="rId10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_center" initials="P" lastIdx="1" clrIdx="0">
    <p:extLst>
      <p:ext uri="{19B8F6BF-5375-455C-9EA6-DF929625EA0E}">
        <p15:presenceInfo xmlns:p15="http://schemas.microsoft.com/office/powerpoint/2012/main" userId="PL_cen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9" autoAdjust="0"/>
  </p:normalViewPr>
  <p:slideViewPr>
    <p:cSldViewPr snapToGrid="0">
      <p:cViewPr varScale="1">
        <p:scale>
          <a:sx n="102" d="100"/>
          <a:sy n="102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A3DE9-BF84-4FA7-A48D-D2C487C2D32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81C17-8356-44C2-A050-EE810E8003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54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81C17-8356-44C2-A050-EE810E8003A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76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43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56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83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30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1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31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0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9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79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48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95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C63D-B9EA-40D4-8412-BBF62B860958}" type="datetimeFigureOut">
              <a:rPr lang="ko-KR" altLang="en-US" smtClean="0"/>
              <a:t>2024-04-23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43AA-634B-4CEA-B736-338514432B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97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98416" y="1901952"/>
            <a:ext cx="10010960" cy="1280160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견적서 작성 방법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352" y="5737701"/>
            <a:ext cx="3641447" cy="675292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998416" y="2932176"/>
            <a:ext cx="10010960" cy="128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안내 드립니다</a:t>
            </a:r>
            <a:r>
              <a:rPr lang="en-US" altLang="ko-KR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553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4975412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설문서 처리 </a:t>
            </a:r>
            <a:r>
              <a:rPr lang="en-US" altLang="ko-KR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문서파일</a:t>
            </a:r>
            <a:r>
              <a:rPr lang="en-US" altLang="ko-KR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960" y="1109778"/>
            <a:ext cx="4823464" cy="544243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511959" y="1294646"/>
            <a:ext cx="4823465" cy="117695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 flipV="1">
            <a:off x="6511959" y="2978590"/>
            <a:ext cx="4823465" cy="308723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/>
          <p:nvPr/>
        </p:nvCxnSpPr>
        <p:spPr>
          <a:xfrm>
            <a:off x="11335423" y="4018840"/>
            <a:ext cx="41863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11754053" y="1946598"/>
            <a:ext cx="0" cy="209627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761430" y="2344555"/>
            <a:ext cx="43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필수 </a:t>
            </a:r>
            <a:endParaRPr lang="en-US" altLang="ko-KR" sz="1200" b="1" dirty="0">
              <a:solidFill>
                <a:schemeClr val="accent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2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입력 </a:t>
            </a:r>
            <a:endParaRPr lang="en-US" altLang="ko-KR" sz="1200" b="1" dirty="0">
              <a:solidFill>
                <a:schemeClr val="accent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200" b="1" dirty="0">
                <a:solidFill>
                  <a:schemeClr val="accent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사항</a:t>
            </a:r>
          </a:p>
        </p:txBody>
      </p:sp>
      <p:cxnSp>
        <p:nvCxnSpPr>
          <p:cNvPr id="13" name="직선 연결선 12"/>
          <p:cNvCxnSpPr/>
          <p:nvPr/>
        </p:nvCxnSpPr>
        <p:spPr>
          <a:xfrm flipH="1" flipV="1">
            <a:off x="11335423" y="1958951"/>
            <a:ext cx="426007" cy="146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-192401" y="1109778"/>
            <a:ext cx="11520448" cy="5084060"/>
            <a:chOff x="-152485" y="1109778"/>
            <a:chExt cx="11520448" cy="5084060"/>
          </a:xfrm>
        </p:grpSpPr>
        <p:grpSp>
          <p:nvGrpSpPr>
            <p:cNvPr id="3" name="그룹 2"/>
            <p:cNvGrpSpPr/>
            <p:nvPr/>
          </p:nvGrpSpPr>
          <p:grpSpPr>
            <a:xfrm>
              <a:off x="-152485" y="1109778"/>
              <a:ext cx="5186211" cy="1923330"/>
              <a:chOff x="325312" y="1109778"/>
              <a:chExt cx="5186211" cy="19233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5312" y="1109778"/>
                <a:ext cx="20310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&lt; </a:t>
                </a:r>
                <a:r>
                  <a:rPr lang="ko-KR" altLang="en-US" sz="12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기본 양식 </a:t>
                </a:r>
                <a:r>
                  <a:rPr lang="en-US" altLang="ko-KR" sz="12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&gt;</a:t>
                </a:r>
                <a:endParaRPr lang="ko-KR" altLang="en-US" sz="1200" b="1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28998" y="1555780"/>
                <a:ext cx="468252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지방 </a:t>
                </a:r>
                <a:r>
                  <a:rPr lang="ko-KR" altLang="en-US" sz="1000" dirty="0" err="1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상의별</a:t>
                </a: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설문서 양식이 약간 상이할 수 있으나</a:t>
                </a:r>
                <a:r>
                  <a:rPr lang="en-US" altLang="ko-KR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,</a:t>
                </a: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다루는 내용은 동일합니다</a:t>
                </a:r>
                <a:r>
                  <a:rPr lang="en-US" altLang="ko-KR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견적서를 자필로 쓸 경우</a:t>
                </a:r>
                <a:r>
                  <a:rPr lang="en-US" altLang="ko-KR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, PC</a:t>
                </a: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에서 화질이 깨져 글자 확인이 </a:t>
                </a:r>
                <a:endPara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어려운 경우가 더러 있으니</a:t>
                </a:r>
                <a:endPara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1000" dirty="0">
                    <a:solidFill>
                      <a:srgbClr val="FF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사이트 내 신청 </a:t>
                </a: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혹은 </a:t>
                </a:r>
                <a:r>
                  <a:rPr lang="en-US" altLang="ko-KR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PC</a:t>
                </a: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를 통한 견적서 파일 작성</a:t>
                </a:r>
                <a:r>
                  <a:rPr lang="en-US" altLang="ko-KR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:r>
                  <a:rPr lang="ko-KR" altLang="en-US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부탁 드립니다</a:t>
                </a:r>
                <a:r>
                  <a:rPr lang="en-US" altLang="ko-KR" sz="10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51201" y="3206485"/>
              <a:ext cx="11016761" cy="33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&lt;</a:t>
              </a:r>
              <a:r>
                <a:rPr lang="ko-KR" altLang="en-US" sz="12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이외 필요 서류</a:t>
              </a:r>
              <a:r>
                <a:rPr lang="en-US" altLang="ko-KR" sz="12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&gt;</a:t>
              </a:r>
              <a:endPara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1202" y="3675408"/>
              <a:ext cx="110167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사업자 등록증</a:t>
              </a:r>
              <a:endPara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000" b="1" dirty="0" err="1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제품설명서</a:t>
              </a:r>
              <a:r>
                <a:rPr lang="ko-KR" altLang="en-US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en-US" altLang="ko-KR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카탈로그 가능</a:t>
              </a:r>
              <a:r>
                <a:rPr lang="en-US" altLang="ko-KR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</a:p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타사 </a:t>
              </a:r>
              <a:r>
                <a:rPr lang="en-US" altLang="ko-KR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PL </a:t>
              </a:r>
              <a:r>
                <a:rPr lang="ko-KR" altLang="en-US" sz="1000" b="1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증권 </a:t>
              </a:r>
              <a:endPara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이전 상공회의소 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PL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보험이 아닌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타사 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PL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보험에 가입한 이력이 있을 경우 요청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351201" y="4947343"/>
              <a:ext cx="6096000" cy="12464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71450" indent="-171450">
                <a:lnSpc>
                  <a:spcPct val="150000"/>
                </a:lnSpc>
                <a:buFontTx/>
                <a:buChar char="-"/>
              </a:pPr>
              <a:r>
                <a:rPr lang="ko-KR" altLang="en-US" sz="1000" b="1" dirty="0">
                  <a:latin typeface="맑은 고딕" panose="020B0503020000020004" pitchFamily="50" charset="-127"/>
                </a:rPr>
                <a:t>지방 상공회의소를 통해 견적서를 보내는 업체들은 추천 단체를 해당 상의로 설정해주면 됩니다</a:t>
              </a:r>
              <a:r>
                <a:rPr lang="en-US" altLang="ko-KR" sz="1000" b="1" dirty="0">
                  <a:latin typeface="맑은 고딕" panose="020B0503020000020004" pitchFamily="50" charset="-127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>
                  <a:latin typeface="맑은 고딕" panose="020B0503020000020004" pitchFamily="50" charset="-127"/>
                </a:rPr>
                <a:t>(</a:t>
              </a:r>
              <a:r>
                <a:rPr lang="ko-KR" altLang="en-US" sz="1000" dirty="0">
                  <a:latin typeface="맑은 고딕" panose="020B0503020000020004" pitchFamily="50" charset="-127"/>
                </a:rPr>
                <a:t>설문서 문서파일 하단에 </a:t>
              </a:r>
              <a:r>
                <a:rPr lang="en-US" altLang="ko-KR" sz="1000" dirty="0">
                  <a:latin typeface="맑은 고딕" panose="020B0503020000020004" pitchFamily="50" charset="-127"/>
                </a:rPr>
                <a:t>“OO</a:t>
              </a:r>
              <a:r>
                <a:rPr lang="ko-KR" altLang="en-US" sz="1000" dirty="0">
                  <a:latin typeface="맑은 고딕" panose="020B0503020000020004" pitchFamily="50" charset="-127"/>
                </a:rPr>
                <a:t>상공회의소</a:t>
              </a:r>
              <a:r>
                <a:rPr lang="en-US" altLang="ko-KR" sz="1000" dirty="0">
                  <a:latin typeface="맑은 고딕" panose="020B0503020000020004" pitchFamily="50" charset="-127"/>
                </a:rPr>
                <a:t>＂</a:t>
              </a:r>
              <a:r>
                <a:rPr lang="ko-KR" altLang="en-US" sz="1000" dirty="0">
                  <a:latin typeface="맑은 고딕" panose="020B0503020000020004" pitchFamily="50" charset="-127"/>
                </a:rPr>
                <a:t>라고 기재되어 있을 경우 </a:t>
              </a:r>
              <a:endParaRPr lang="en-US" altLang="ko-KR" sz="1000" dirty="0">
                <a:latin typeface="맑은 고딕" panose="020B0503020000020004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000" dirty="0">
                  <a:latin typeface="맑은 고딕" panose="020B0503020000020004" pitchFamily="50" charset="-127"/>
                </a:rPr>
                <a:t>추천 단체를 </a:t>
              </a:r>
              <a:r>
                <a:rPr lang="en-US" altLang="ko-KR" sz="1000" dirty="0">
                  <a:latin typeface="맑은 고딕" panose="020B0503020000020004" pitchFamily="50" charset="-127"/>
                </a:rPr>
                <a:t>OO</a:t>
              </a:r>
              <a:r>
                <a:rPr lang="ko-KR" altLang="en-US" sz="1000" dirty="0">
                  <a:latin typeface="맑은 고딕" panose="020B0503020000020004" pitchFamily="50" charset="-127"/>
                </a:rPr>
                <a:t>상공회의소로 설정해주면 됨</a:t>
              </a:r>
              <a:r>
                <a:rPr lang="en-US" altLang="ko-KR" sz="1000" dirty="0">
                  <a:latin typeface="맑은 고딕" panose="020B0503020000020004" pitchFamily="50" charset="-127"/>
                </a:rPr>
                <a:t>.)</a:t>
              </a:r>
            </a:p>
            <a:p>
              <a:pPr>
                <a:lnSpc>
                  <a:spcPct val="150000"/>
                </a:lnSpc>
              </a:pPr>
              <a:endParaRPr lang="en-US" altLang="ko-KR" sz="1000" dirty="0">
                <a:latin typeface="맑은 고딕" panose="020B0503020000020004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000" dirty="0">
                  <a:latin typeface="맑은 고딕" panose="020B0503020000020004" pitchFamily="50" charset="-127"/>
                </a:rPr>
                <a:t>* </a:t>
              </a:r>
              <a:r>
                <a:rPr lang="ko-KR" altLang="en-US" sz="1000" dirty="0" err="1">
                  <a:latin typeface="맑은 고딕" panose="020B0503020000020004" pitchFamily="50" charset="-127"/>
                </a:rPr>
                <a:t>누락사항이</a:t>
              </a:r>
              <a:r>
                <a:rPr lang="ko-KR" altLang="en-US" sz="1000" dirty="0">
                  <a:latin typeface="맑은 고딕" panose="020B0503020000020004" pitchFamily="50" charset="-127"/>
                </a:rPr>
                <a:t> 있을 경우</a:t>
              </a:r>
              <a:r>
                <a:rPr lang="en-US" altLang="ko-KR" sz="1000" dirty="0">
                  <a:latin typeface="맑은 고딕" panose="020B0503020000020004" pitchFamily="50" charset="-127"/>
                </a:rPr>
                <a:t>, </a:t>
              </a:r>
              <a:r>
                <a:rPr lang="ko-KR" altLang="en-US" sz="1000" dirty="0">
                  <a:latin typeface="맑은 고딕" panose="020B0503020000020004" pitchFamily="50" charset="-127"/>
                </a:rPr>
                <a:t>업체 측에 연락하여 해당 내용 회신 받으면 됨</a:t>
              </a:r>
              <a:r>
                <a:rPr lang="en-US" altLang="ko-KR" sz="1000" dirty="0">
                  <a:latin typeface="맑은 고딕" panose="020B0503020000020004" pitchFamily="50" charset="-127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27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solidFill>
                  <a:schemeClr val="accent5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</a:t>
            </a: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설문서 처리 </a:t>
            </a:r>
            <a:r>
              <a:rPr lang="en-US" altLang="ko-KR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(</a:t>
            </a: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홈페이지</a:t>
            </a:r>
            <a:r>
              <a:rPr lang="en-US" altLang="ko-KR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6183" y="1056542"/>
            <a:ext cx="11016761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견적서 내 누락 사항이 있는지 확인합니다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46183" y="3042770"/>
            <a:ext cx="11555074" cy="2743200"/>
            <a:chOff x="246183" y="2649070"/>
            <a:chExt cx="11555074" cy="27432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2"/>
            <a:srcRect t="58432"/>
            <a:stretch/>
          </p:blipFill>
          <p:spPr>
            <a:xfrm>
              <a:off x="246183" y="2649070"/>
              <a:ext cx="11555074" cy="2743200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635001" y="2793999"/>
              <a:ext cx="10820399" cy="97790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chemeClr val="accent2"/>
                  </a:solidFill>
                </a:ln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6182" y="1535174"/>
            <a:ext cx="11667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추가 피보험자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 계약자 이외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하청업체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지점 등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보험과 동일한 보장을 받을 업체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업체명과 사업자 번호 기재 필요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	-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의료기기를 다루는 업체들이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유럽대리인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업체들도 기재해달라고 할 때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란에 기재하면 됨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en-US" altLang="ko-KR" sz="105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50" dirty="0" err="1">
                <a:latin typeface="맑은 고딕" panose="020B0503020000020004" pitchFamily="50" charset="-127"/>
              </a:rPr>
              <a:t>유럽대리인</a:t>
            </a:r>
            <a:r>
              <a:rPr lang="ko-KR" altLang="en-US" sz="1050" dirty="0">
                <a:latin typeface="맑은 고딕" panose="020B0503020000020004" pitchFamily="50" charset="-127"/>
              </a:rPr>
              <a:t> </a:t>
            </a:r>
            <a:r>
              <a:rPr lang="en-US" altLang="ko-KR" sz="1050" dirty="0">
                <a:latin typeface="맑은 고딕" panose="020B0503020000020004" pitchFamily="50" charset="-127"/>
              </a:rPr>
              <a:t>= </a:t>
            </a:r>
            <a:r>
              <a:rPr lang="ko-KR" altLang="en-US" sz="1050" dirty="0">
                <a:latin typeface="맑은 고딕" panose="020B0503020000020004" pitchFamily="50" charset="-127"/>
              </a:rPr>
              <a:t>유럽에서 업체 대신 판매하는 업체들</a:t>
            </a:r>
            <a:r>
              <a:rPr lang="en-US" altLang="ko-KR" sz="1050" dirty="0">
                <a:latin typeface="맑은 고딕" panose="020B0503020000020004" pitchFamily="50" charset="-127"/>
              </a:rPr>
              <a:t>)</a:t>
            </a:r>
            <a:endParaRPr lang="en-US" altLang="ko-KR" sz="105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	-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매출액에 추가할 피보험자의 판매 매출도 포함되어 있어야함</a:t>
            </a:r>
            <a:r>
              <a: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유럽대리인은 매출액 필요 없음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그냥 기재해주면 됨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담보지역이</a:t>
            </a:r>
            <a:r>
              <a:rPr lang="ko-KR" altLang="en-US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유럽으로 </a:t>
            </a:r>
            <a:r>
              <a:rPr lang="ko-KR" altLang="en-US" sz="10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잡혀있어야함</a:t>
            </a:r>
            <a:r>
              <a:rPr lang="en-US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4496" y="2809985"/>
            <a:ext cx="11016761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▼ 체크 해제하기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5113" y="4814202"/>
            <a:ext cx="39589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담당자 메일을 통해 </a:t>
            </a:r>
            <a:r>
              <a: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안내문</a:t>
            </a:r>
            <a:r>
              <a: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청약서</a:t>
            </a:r>
            <a:r>
              <a: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증권</a:t>
            </a:r>
            <a:r>
              <a: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＇</a:t>
            </a:r>
            <a:r>
              <a:rPr lang="ko-KR" altLang="en-US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 발송될 예정입니다</a:t>
            </a:r>
            <a:r>
              <a:rPr lang="en-US" altLang="ko-KR" sz="1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1223682" y="3993776"/>
            <a:ext cx="1290918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89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 설문서 처리</a:t>
            </a:r>
            <a:endParaRPr lang="en-US" altLang="ko-KR" sz="3200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25" y="2236015"/>
            <a:ext cx="10445750" cy="3521847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962025" y="1210423"/>
            <a:ext cx="9588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상공회의소 </a:t>
            </a:r>
            <a:r>
              <a:rPr lang="en-US" altLang="ko-KR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PL</a:t>
            </a:r>
            <a:r>
              <a:rPr lang="ko-KR" altLang="en-US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엔 처음 가입하지만</a:t>
            </a:r>
            <a:r>
              <a:rPr lang="en-US" altLang="ko-KR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기존 타사 </a:t>
            </a:r>
            <a:r>
              <a:rPr lang="en-US" altLang="ko-KR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PL</a:t>
            </a:r>
            <a:r>
              <a:rPr lang="ko-KR" altLang="en-US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에 가입했을 경우 해당 내용을 적어주세요</a:t>
            </a:r>
            <a:r>
              <a:rPr lang="en-US" altLang="ko-KR" sz="1200" b="1" dirty="0">
                <a:solidFill>
                  <a:srgbClr val="FF0000"/>
                </a:solidFill>
                <a:latin typeface="맑은 고딕" panose="020B0503020000020004" pitchFamily="50" charset="-127"/>
              </a:rPr>
              <a:t>.</a:t>
            </a:r>
            <a:r>
              <a:rPr lang="en-US" altLang="ko-KR" sz="1200" dirty="0">
                <a:solidFill>
                  <a:srgbClr val="FF0000"/>
                </a:solidFill>
                <a:latin typeface="맑은 고딕" panose="020B0503020000020004" pitchFamily="50" charset="-127"/>
              </a:rPr>
              <a:t> </a:t>
            </a:r>
          </a:p>
          <a:p>
            <a:r>
              <a:rPr lang="en-US" altLang="ko-KR" sz="1200" dirty="0">
                <a:latin typeface="맑은 고딕" panose="020B0503020000020004" pitchFamily="50" charset="-127"/>
              </a:rPr>
              <a:t>(PL</a:t>
            </a:r>
            <a:r>
              <a:rPr lang="ko-KR" altLang="en-US" sz="1200" dirty="0">
                <a:latin typeface="맑은 고딕" panose="020B0503020000020004" pitchFamily="50" charset="-127"/>
              </a:rPr>
              <a:t>보험 자체 가입 이력이 없을 경우 공란 혹은 해당 없음 기재</a:t>
            </a:r>
            <a:r>
              <a:rPr lang="en-US" altLang="ko-KR" sz="1200" dirty="0">
                <a:latin typeface="맑은 고딕" panose="020B0503020000020004" pitchFamily="50" charset="-127"/>
              </a:rPr>
              <a:t>)</a:t>
            </a:r>
          </a:p>
          <a:p>
            <a:endParaRPr lang="en-US" altLang="ko-KR" sz="1200" dirty="0">
              <a:latin typeface="맑은 고딕" panose="020B0503020000020004" pitchFamily="50" charset="-127"/>
            </a:endParaRPr>
          </a:p>
          <a:p>
            <a:r>
              <a:rPr lang="ko-KR" altLang="en-US" sz="1200" b="1" dirty="0">
                <a:latin typeface="맑은 고딕" panose="020B0503020000020004" pitchFamily="50" charset="-127"/>
              </a:rPr>
              <a:t>소급담보일과 타사 기준 동일 조건을 맞춰 드리기 위해 기존 가입하고 있던 </a:t>
            </a:r>
            <a:r>
              <a:rPr lang="en-US" altLang="ko-KR" sz="1200" b="1" dirty="0">
                <a:latin typeface="맑은 고딕" panose="020B0503020000020004" pitchFamily="50" charset="-127"/>
              </a:rPr>
              <a:t>“</a:t>
            </a:r>
            <a:r>
              <a:rPr lang="ko-KR" altLang="en-US" sz="1200" b="1" u="sng" dirty="0">
                <a:solidFill>
                  <a:schemeClr val="accent2">
                    <a:lumMod val="75000"/>
                  </a:schemeClr>
                </a:solidFill>
                <a:latin typeface="맑은 고딕" panose="020B0503020000020004" pitchFamily="50" charset="-127"/>
              </a:rPr>
              <a:t>타사 </a:t>
            </a:r>
            <a:r>
              <a:rPr lang="en-US" altLang="ko-KR" sz="1200" b="1" u="sng" dirty="0">
                <a:solidFill>
                  <a:schemeClr val="accent2">
                    <a:lumMod val="75000"/>
                  </a:schemeClr>
                </a:solidFill>
                <a:latin typeface="맑은 고딕" panose="020B0503020000020004" pitchFamily="50" charset="-127"/>
              </a:rPr>
              <a:t>PL </a:t>
            </a:r>
            <a:r>
              <a:rPr lang="ko-KR" altLang="en-US" sz="1200" b="1" u="sng" dirty="0">
                <a:solidFill>
                  <a:schemeClr val="accent2">
                    <a:lumMod val="75000"/>
                  </a:schemeClr>
                </a:solidFill>
                <a:latin typeface="맑은 고딕" panose="020B0503020000020004" pitchFamily="50" charset="-127"/>
              </a:rPr>
              <a:t>증권</a:t>
            </a:r>
            <a:r>
              <a:rPr lang="en-US" altLang="ko-KR" sz="1200" b="1" dirty="0">
                <a:latin typeface="맑은 고딕" panose="020B0503020000020004" pitchFamily="50" charset="-127"/>
              </a:rPr>
              <a:t>”</a:t>
            </a:r>
            <a:r>
              <a:rPr lang="ko-KR" altLang="en-US" sz="1200" b="1" dirty="0">
                <a:latin typeface="맑은 고딕" panose="020B0503020000020004" pitchFamily="50" charset="-127"/>
              </a:rPr>
              <a:t>도 함께 송부 부탁 드립니다</a:t>
            </a:r>
            <a:r>
              <a:rPr lang="en-US" altLang="ko-KR" sz="1200" b="1" dirty="0">
                <a:latin typeface="맑은 고딕" panose="020B0503020000020004" pitchFamily="50" charset="-127"/>
              </a:rPr>
              <a:t>.</a:t>
            </a:r>
          </a:p>
          <a:p>
            <a:r>
              <a:rPr lang="ko-KR" altLang="en-US" sz="1200" b="1" dirty="0">
                <a:latin typeface="맑은 고딕" panose="020B0503020000020004" pitchFamily="50" charset="-127"/>
              </a:rPr>
              <a:t>기존 가입 보험사 증권과 상공회의소 견적 신청 건의 담보 품목과 보험 조건 등이 맞으면 소급담보일자를 이어드리고 있습니다</a:t>
            </a:r>
            <a:r>
              <a:rPr lang="en-US" altLang="ko-KR" sz="1200" b="1" dirty="0">
                <a:latin typeface="맑은 고딕" panose="020B0503020000020004" pitchFamily="50" charset="-127"/>
              </a:rPr>
              <a:t>.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873125" y="1104900"/>
            <a:ext cx="10315575" cy="257810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4155142"/>
            <a:ext cx="7691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사고 이력이 있을 경우 기재</a:t>
            </a:r>
          </a:p>
        </p:txBody>
      </p:sp>
    </p:spTree>
    <p:extLst>
      <p:ext uri="{BB962C8B-B14F-4D97-AF65-F5344CB8AC3E}">
        <p14:creationId xmlns:p14="http://schemas.microsoft.com/office/powerpoint/2010/main" val="66347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 설문서 처리</a:t>
            </a:r>
            <a:endParaRPr lang="en-US" altLang="ko-KR" sz="3200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33" y="1280341"/>
            <a:ext cx="11762815" cy="215594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419849" y="1280341"/>
            <a:ext cx="1597210" cy="46777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849" y="3775848"/>
            <a:ext cx="11016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피보험자가 제조한 생산물의 </a:t>
            </a:r>
            <a:r>
              <a:rPr lang="ko-KR" altLang="en-US" sz="12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판매인도 추가 피보험자로 지정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하는 것으로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판매인의 보충적인 책임 부담에 대하여 담보 받을 수 있음 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국내 보험은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10%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할증 붙음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해외 보험의 경우 판매인추가특별약관이 기본 약관으로 설정되어 있어 할증 없음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대부분 판매인 측에서 해당 약관 추가 후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</a:t>
            </a:r>
            <a:r>
              <a:rPr lang="ko-KR" altLang="en-US" sz="1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업체명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기재 요청함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쿠팡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마켓컬리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등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판매인 측 과실이라고 하면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제조물에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대한 경고문 등을 기재하지 않아 해당 내용으로 사고가 났을 경우 등을 말함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대게 제조사 과실로 인정되기 때문에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판매인이 주 보험계약자로 거래하는 경우는 거의 없음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419849" y="1748118"/>
            <a:ext cx="0" cy="192292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30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 설문서 처리</a:t>
            </a:r>
            <a:endParaRPr lang="en-US" altLang="ko-KR" sz="3200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806106" y="874833"/>
            <a:ext cx="10610314" cy="3796755"/>
            <a:chOff x="407753" y="1124775"/>
            <a:chExt cx="11457175" cy="4515426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7753" y="1124775"/>
              <a:ext cx="11457175" cy="4515426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4988859" y="1990165"/>
              <a:ext cx="2823882" cy="36307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95858" y="2015558"/>
              <a:ext cx="3321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/>
                <a:t>업체에서 단위에 맞게 잘 신청했는지 확인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312458" y="1535095"/>
              <a:ext cx="5495366" cy="363070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41065" y="3307517"/>
              <a:ext cx="3321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/>
                <a:t>보험 견적 받을 </a:t>
              </a:r>
              <a:endParaRPr lang="en-US" altLang="ko-KR" sz="1200" b="1" dirty="0"/>
            </a:p>
            <a:p>
              <a:r>
                <a:rPr lang="ko-KR" altLang="en-US" sz="1200" b="1" dirty="0" err="1"/>
                <a:t>생산물명</a:t>
              </a:r>
              <a:r>
                <a:rPr lang="ko-KR" altLang="en-US" sz="1200" b="1" dirty="0"/>
                <a:t> 기재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81571" y="3382488"/>
              <a:ext cx="72743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/>
                <a:t>화폐 단위가 </a:t>
              </a:r>
              <a:r>
                <a:rPr lang="en-US" altLang="ko-KR" sz="1200" b="1" dirty="0"/>
                <a:t>[</a:t>
              </a:r>
              <a:r>
                <a:rPr lang="ko-KR" altLang="en-US" sz="1200" b="1" dirty="0"/>
                <a:t>백만원 </a:t>
              </a:r>
              <a:r>
                <a:rPr lang="en-US" altLang="ko-KR" sz="1200" b="1" dirty="0"/>
                <a:t>/ </a:t>
              </a:r>
              <a:r>
                <a:rPr lang="ko-KR" altLang="en-US" sz="1200" b="1" dirty="0"/>
                <a:t>천달러 </a:t>
              </a:r>
              <a:r>
                <a:rPr lang="en-US" altLang="ko-KR" sz="1200" b="1" dirty="0"/>
                <a:t>/ </a:t>
              </a:r>
              <a:r>
                <a:rPr lang="ko-KR" altLang="en-US" sz="1200" b="1" dirty="0" err="1"/>
                <a:t>천유로</a:t>
              </a:r>
              <a:r>
                <a:rPr lang="en-US" altLang="ko-KR" sz="1200" b="1" dirty="0"/>
                <a:t>] </a:t>
              </a:r>
              <a:r>
                <a:rPr lang="ko-KR" altLang="en-US" sz="1200" b="1" dirty="0"/>
                <a:t>등이기 때문에 숫자 자릿수 확인하기</a:t>
              </a: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19849" y="4627158"/>
            <a:ext cx="110167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보험 보장 받을 지역별 전년 매출액 기재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전년 매출이 없는 </a:t>
            </a:r>
            <a:r>
              <a:rPr lang="ko-KR" altLang="en-US" sz="1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신규상품은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예상매출액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기재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품목별 매출액을 구분 후 </a:t>
            </a:r>
            <a:r>
              <a:rPr lang="ko-KR" altLang="en-US" sz="1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기재해야함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생산물은 품목명 별로 구분 및 기재가 아닌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생산물 품목의 중분류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정도만 해주면 됨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보험 보장을 받는 </a:t>
            </a:r>
            <a:r>
              <a:rPr lang="ko-KR" altLang="en-US" sz="12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담보지역은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매출액이 기재된 지역으로 자동 설정됨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예시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[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사탕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 –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매출액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국내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백만원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북미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백만원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=&gt; </a:t>
            </a:r>
            <a:r>
              <a:rPr lang="ko-KR" altLang="en-US" sz="12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담보지역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국내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북미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64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 설문서 처리</a:t>
            </a:r>
            <a:endParaRPr lang="en-US" altLang="ko-KR" sz="3200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73" y="1495249"/>
            <a:ext cx="10808913" cy="5269249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829332" y="2077638"/>
            <a:ext cx="1586753" cy="1035424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cxnSp>
        <p:nvCxnSpPr>
          <p:cNvPr id="7" name="꺾인 연결선 6"/>
          <p:cNvCxnSpPr/>
          <p:nvPr/>
        </p:nvCxnSpPr>
        <p:spPr>
          <a:xfrm rot="10800000">
            <a:off x="1829333" y="1638677"/>
            <a:ext cx="510993" cy="43896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682" y="1015429"/>
            <a:ext cx="432995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일반 </a:t>
            </a:r>
            <a:r>
              <a:rPr lang="en-US" altLang="ko-KR" sz="1200" b="1" dirty="0" err="1"/>
              <a:t>pl</a:t>
            </a:r>
            <a:r>
              <a:rPr lang="ko-KR" altLang="en-US" sz="1200" b="1" dirty="0"/>
              <a:t>은 생산물로 설정</a:t>
            </a:r>
            <a:endParaRPr lang="en-US" altLang="ko-KR" sz="1200" b="1" dirty="0"/>
          </a:p>
          <a:p>
            <a:r>
              <a:rPr lang="ko-KR" altLang="en-US" sz="1200" b="1" dirty="0" err="1"/>
              <a:t>완성작업</a:t>
            </a:r>
            <a:r>
              <a:rPr lang="en-US" altLang="ko-KR" sz="1200" b="1" dirty="0"/>
              <a:t>+</a:t>
            </a:r>
            <a:r>
              <a:rPr lang="ko-KR" altLang="en-US" sz="1200" b="1" dirty="0"/>
              <a:t>도급업자는 승강기 업체에서 다루는 것</a:t>
            </a:r>
            <a:endParaRPr lang="en-US" altLang="ko-KR" sz="1200" b="1" dirty="0"/>
          </a:p>
          <a:p>
            <a:r>
              <a:rPr lang="en-US" altLang="ko-KR" sz="1050" dirty="0">
                <a:solidFill>
                  <a:srgbClr val="FF0000"/>
                </a:solidFill>
              </a:rPr>
              <a:t>(</a:t>
            </a:r>
            <a:r>
              <a:rPr lang="ko-KR" altLang="en-US" sz="1050" dirty="0">
                <a:solidFill>
                  <a:srgbClr val="FF0000"/>
                </a:solidFill>
              </a:rPr>
              <a:t>간혹 잘못 설정하는 업체들이 있으니 확인 후 </a:t>
            </a:r>
            <a:r>
              <a:rPr lang="en-US" altLang="ko-KR" sz="1050" dirty="0">
                <a:solidFill>
                  <a:srgbClr val="FF0000"/>
                </a:solidFill>
              </a:rPr>
              <a:t> </a:t>
            </a:r>
            <a:r>
              <a:rPr lang="ko-KR" altLang="en-US" sz="1050" dirty="0">
                <a:solidFill>
                  <a:srgbClr val="FF0000"/>
                </a:solidFill>
              </a:rPr>
              <a:t>해당 내용 수정하기</a:t>
            </a:r>
            <a:r>
              <a:rPr lang="en-US" altLang="ko-KR" sz="105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4747344" y="2077638"/>
            <a:ext cx="644600" cy="49754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97061" y="2187908"/>
            <a:ext cx="5011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/>
              <a:t>담보지역</a:t>
            </a:r>
            <a:r>
              <a:rPr lang="ko-KR" altLang="en-US" sz="1200" b="1" dirty="0"/>
              <a:t> 국내 </a:t>
            </a:r>
            <a:r>
              <a:rPr lang="en-US" altLang="ko-KR" sz="1200" b="1" dirty="0"/>
              <a:t>/ </a:t>
            </a:r>
            <a:r>
              <a:rPr lang="ko-KR" altLang="en-US" sz="1200" b="1" dirty="0"/>
              <a:t>해외 확인 하기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80682" y="977537"/>
            <a:ext cx="4192554" cy="66114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6" name="직사각형 15"/>
          <p:cNvSpPr/>
          <p:nvPr/>
        </p:nvSpPr>
        <p:spPr>
          <a:xfrm>
            <a:off x="5587407" y="1633434"/>
            <a:ext cx="4715437" cy="37810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99519" y="1282095"/>
            <a:ext cx="550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보험 조건 확인 </a:t>
            </a:r>
            <a:r>
              <a:rPr lang="en-US" altLang="ko-KR" sz="1200" b="1" dirty="0"/>
              <a:t>(</a:t>
            </a:r>
            <a:r>
              <a:rPr lang="ko-KR" altLang="en-US" sz="1200" b="1" dirty="0" err="1"/>
              <a:t>배상청구가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10% </a:t>
            </a:r>
            <a:r>
              <a:rPr lang="ko-KR" altLang="en-US" sz="1200" b="1" dirty="0"/>
              <a:t>더 저렴함</a:t>
            </a:r>
            <a:r>
              <a:rPr lang="en-US" altLang="ko-KR" sz="1200" b="1" dirty="0"/>
              <a:t>.)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5977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 설문서 처리</a:t>
            </a:r>
            <a:endParaRPr lang="en-US" altLang="ko-KR" sz="3200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80682" y="940775"/>
            <a:ext cx="12111318" cy="5042081"/>
            <a:chOff x="80682" y="1332588"/>
            <a:chExt cx="12111318" cy="5042081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729" y="1332588"/>
              <a:ext cx="10865223" cy="5042081"/>
            </a:xfrm>
            <a:prstGeom prst="rect">
              <a:avLst/>
            </a:prstGeom>
          </p:spPr>
        </p:pic>
        <p:sp>
          <p:nvSpPr>
            <p:cNvPr id="9" name="직사각형 8"/>
            <p:cNvSpPr/>
            <p:nvPr/>
          </p:nvSpPr>
          <p:spPr>
            <a:xfrm>
              <a:off x="959223" y="2306044"/>
              <a:ext cx="9892553" cy="380784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959223" y="2738720"/>
              <a:ext cx="9892553" cy="2236692"/>
            </a:xfrm>
            <a:prstGeom prst="rect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0682" y="2357936"/>
              <a:ext cx="12111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err="1"/>
                <a:t>담보범위</a:t>
              </a:r>
              <a:r>
                <a:rPr lang="ko-KR" altLang="en-US" sz="1200" b="1" dirty="0"/>
                <a:t>                                            </a:t>
              </a:r>
              <a:r>
                <a:rPr lang="ko-KR" altLang="en-US" sz="1200" b="1" dirty="0" err="1"/>
                <a:t>인적손해에</a:t>
              </a:r>
              <a:r>
                <a:rPr lang="ko-KR" altLang="en-US" sz="1200" b="1" dirty="0"/>
                <a:t> 한함</a:t>
              </a:r>
              <a:r>
                <a:rPr lang="en-US" altLang="ko-KR" sz="1200" b="1" dirty="0"/>
                <a:t>.                                       </a:t>
              </a:r>
              <a:r>
                <a:rPr lang="ko-KR" altLang="en-US" sz="1200" b="1" dirty="0" err="1"/>
                <a:t>물적손해에</a:t>
              </a:r>
              <a:r>
                <a:rPr lang="ko-KR" altLang="en-US" sz="1200" b="1" dirty="0"/>
                <a:t> 한함</a:t>
              </a:r>
              <a:r>
                <a:rPr lang="en-US" altLang="ko-KR" sz="1200" b="1" dirty="0"/>
                <a:t>.                                         </a:t>
              </a:r>
              <a:r>
                <a:rPr lang="ko-KR" altLang="en-US" sz="1200" b="1" dirty="0" err="1"/>
                <a:t>대인대물</a:t>
              </a:r>
              <a:r>
                <a:rPr lang="ko-KR" altLang="en-US" sz="1200" b="1" dirty="0"/>
                <a:t> 둘 다 적용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682" y="2891118"/>
              <a:ext cx="8471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err="1"/>
                <a:t>보험조건</a:t>
              </a:r>
              <a:endParaRPr lang="ko-KR" altLang="en-US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36340" y="4400718"/>
              <a:ext cx="4728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/>
                <a:t>청구당</a:t>
              </a:r>
              <a:r>
                <a:rPr lang="en-US" altLang="ko-KR" sz="1200" b="1" dirty="0"/>
                <a:t>, </a:t>
              </a:r>
              <a:r>
                <a:rPr lang="ko-KR" altLang="en-US" sz="1200" b="1" dirty="0"/>
                <a:t>한도액</a:t>
              </a:r>
              <a:r>
                <a:rPr lang="en-US" altLang="ko-KR" sz="1200" b="1" dirty="0"/>
                <a:t>, </a:t>
              </a:r>
              <a:r>
                <a:rPr lang="ko-KR" altLang="en-US" sz="1200" b="1" dirty="0" err="1"/>
                <a:t>자부담금은</a:t>
              </a:r>
              <a:r>
                <a:rPr lang="ko-KR" altLang="en-US" sz="1200" b="1" dirty="0"/>
                <a:t> 보험료와 보험 보장에 영향을 주는 </a:t>
              </a:r>
              <a:endParaRPr lang="en-US" altLang="ko-KR" sz="1200" b="1" dirty="0"/>
            </a:p>
            <a:p>
              <a:r>
                <a:rPr lang="ko-KR" altLang="en-US" sz="1200" b="1" dirty="0"/>
                <a:t>요소이기 때문에 업체 측에서 직접 신청 및 설정 해야합니다</a:t>
              </a:r>
              <a:r>
                <a:rPr lang="en-US" altLang="ko-KR" sz="1200" b="1" dirty="0"/>
                <a:t>.</a:t>
              </a:r>
            </a:p>
          </p:txBody>
        </p:sp>
      </p:grpSp>
      <p:sp>
        <p:nvSpPr>
          <p:cNvPr id="13" name="직사각형 12"/>
          <p:cNvSpPr/>
          <p:nvPr/>
        </p:nvSpPr>
        <p:spPr>
          <a:xfrm flipV="1">
            <a:off x="5293659" y="4614829"/>
            <a:ext cx="1331259" cy="389964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4918" y="4614829"/>
            <a:ext cx="5562600" cy="28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/>
              <a:t>견적추가</a:t>
            </a:r>
            <a:r>
              <a:rPr lang="ko-KR" altLang="en-US" sz="1200" b="1" dirty="0"/>
              <a:t> 버튼을 누르고</a:t>
            </a:r>
          </a:p>
        </p:txBody>
      </p:sp>
      <p:sp>
        <p:nvSpPr>
          <p:cNvPr id="15" name="직사각형 14"/>
          <p:cNvSpPr/>
          <p:nvPr/>
        </p:nvSpPr>
        <p:spPr>
          <a:xfrm flipV="1">
            <a:off x="927847" y="5520264"/>
            <a:ext cx="950259" cy="49382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78106" y="6126244"/>
            <a:ext cx="101794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Case</a:t>
            </a:r>
            <a:r>
              <a:rPr lang="ko-KR" altLang="en-US" sz="1200" b="1" dirty="0"/>
              <a:t>가 생성되어야 합니다</a:t>
            </a:r>
            <a:r>
              <a:rPr lang="en-US" altLang="ko-KR" sz="1200" b="1" dirty="0"/>
              <a:t>. </a:t>
            </a:r>
            <a:r>
              <a:rPr lang="ko-KR" altLang="en-US" sz="1200" b="1" dirty="0"/>
              <a:t>생성된 </a:t>
            </a:r>
            <a:r>
              <a:rPr lang="en-US" altLang="ko-KR" sz="1200" b="1" dirty="0"/>
              <a:t>case</a:t>
            </a:r>
            <a:r>
              <a:rPr lang="ko-KR" altLang="en-US" sz="1200" b="1" dirty="0"/>
              <a:t>로 보험료가 안내될 예정입니다</a:t>
            </a:r>
            <a:r>
              <a:rPr lang="en-US" altLang="ko-KR" sz="1200" b="1" dirty="0"/>
              <a:t>. (case</a:t>
            </a:r>
            <a:r>
              <a:rPr lang="ko-KR" altLang="en-US" sz="1200" b="1" dirty="0"/>
              <a:t>는 여러 개 설정해서 받을 수 있음</a:t>
            </a:r>
            <a:r>
              <a:rPr lang="en-US" altLang="ko-KR" sz="1200" b="1" dirty="0"/>
              <a:t>. </a:t>
            </a:r>
            <a:r>
              <a:rPr lang="ko-KR" altLang="en-US" sz="1200" b="1" dirty="0"/>
              <a:t>최대 </a:t>
            </a:r>
            <a:r>
              <a:rPr lang="en-US" altLang="ko-KR" sz="1200" b="1" dirty="0"/>
              <a:t>6</a:t>
            </a:r>
            <a:r>
              <a:rPr lang="ko-KR" altLang="en-US" sz="1200" b="1" dirty="0"/>
              <a:t>개 권장</a:t>
            </a:r>
            <a:r>
              <a:rPr lang="en-US" altLang="ko-KR" sz="1200" b="1" dirty="0"/>
              <a:t>)</a:t>
            </a:r>
          </a:p>
          <a:p>
            <a:r>
              <a:rPr lang="ko-KR" altLang="en-US" sz="1100" dirty="0">
                <a:solidFill>
                  <a:srgbClr val="FF0000"/>
                </a:solidFill>
              </a:rPr>
              <a:t>간혹</a:t>
            </a:r>
            <a:r>
              <a:rPr lang="en-US" altLang="ko-KR" sz="1100" dirty="0">
                <a:solidFill>
                  <a:srgbClr val="FF0000"/>
                </a:solidFill>
              </a:rPr>
              <a:t>, </a:t>
            </a:r>
            <a:r>
              <a:rPr lang="ko-KR" altLang="en-US" sz="1100" dirty="0">
                <a:solidFill>
                  <a:srgbClr val="FF0000"/>
                </a:solidFill>
              </a:rPr>
              <a:t>사이트에서 견적 작성 도중</a:t>
            </a:r>
            <a:r>
              <a:rPr lang="en-US" altLang="ko-KR" sz="1100" dirty="0">
                <a:solidFill>
                  <a:srgbClr val="FF0000"/>
                </a:solidFill>
              </a:rPr>
              <a:t> </a:t>
            </a:r>
            <a:r>
              <a:rPr lang="ko-KR" altLang="en-US" sz="1100" dirty="0">
                <a:solidFill>
                  <a:srgbClr val="FF0000"/>
                </a:solidFill>
              </a:rPr>
              <a:t>제출이 안 된다고 하는 경우가 있습니다</a:t>
            </a:r>
            <a:r>
              <a:rPr lang="en-US" altLang="ko-KR" sz="1100" dirty="0">
                <a:solidFill>
                  <a:srgbClr val="FF0000"/>
                </a:solidFill>
              </a:rPr>
              <a:t>. </a:t>
            </a:r>
            <a:r>
              <a:rPr lang="ko-KR" altLang="en-US" sz="1100" dirty="0">
                <a:solidFill>
                  <a:srgbClr val="FF0000"/>
                </a:solidFill>
              </a:rPr>
              <a:t>대부분 견적 추가 버튼을 안 눌러서 제출이 안 되는 것이니 안내해주세요</a:t>
            </a:r>
            <a:r>
              <a:rPr lang="en-US" altLang="ko-KR" sz="1100" dirty="0">
                <a:solidFill>
                  <a:srgbClr val="FF0000"/>
                </a:solidFill>
              </a:rPr>
              <a:t>.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4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682" y="0"/>
            <a:ext cx="12111318" cy="76493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32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신규 설문서 처리</a:t>
            </a:r>
            <a:endParaRPr lang="en-US" altLang="ko-KR" sz="3200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808891"/>
            <a:ext cx="12192000" cy="131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" y="1189547"/>
            <a:ext cx="9073683" cy="53843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5246" y="1586755"/>
            <a:ext cx="920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인증마크가 여러 개 있다해서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보유 마크의 개수대로 할인이 적용되는 건 아닙니다</a:t>
            </a:r>
            <a:r>
              <a:rPr lang="en-US" altLang="ko-KR" sz="1200" b="1" dirty="0"/>
              <a:t>. </a:t>
            </a:r>
          </a:p>
          <a:p>
            <a:r>
              <a:rPr lang="ko-KR" altLang="en-US" sz="1200" b="1" dirty="0"/>
              <a:t>해당 생산물에 대한 인증마크가 있을 경우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국내 보험료에 한해 </a:t>
            </a:r>
            <a:r>
              <a:rPr lang="en-US" altLang="ko-KR" sz="1200" b="1" dirty="0"/>
              <a:t>5% </a:t>
            </a:r>
            <a:r>
              <a:rPr lang="ko-KR" altLang="en-US" sz="1200" b="1" dirty="0"/>
              <a:t>할인되어 안내되고 있습니다</a:t>
            </a:r>
            <a:r>
              <a:rPr lang="en-US" altLang="ko-KR" sz="1200" b="1" dirty="0"/>
              <a:t>. </a:t>
            </a:r>
            <a:r>
              <a:rPr lang="en-US" altLang="ko-KR" sz="1200" dirty="0"/>
              <a:t>(</a:t>
            </a:r>
            <a:r>
              <a:rPr lang="ko-KR" altLang="en-US" sz="1200" dirty="0" err="1"/>
              <a:t>해외보험은</a:t>
            </a:r>
            <a:r>
              <a:rPr lang="ko-KR" altLang="en-US" sz="1200" dirty="0"/>
              <a:t> 적용 </a:t>
            </a:r>
            <a:r>
              <a:rPr lang="en-US" altLang="ko-KR" sz="1200" dirty="0"/>
              <a:t>x) 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806387" y="2810300"/>
            <a:ext cx="1020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업체를 상공회의소 </a:t>
            </a:r>
            <a:r>
              <a:rPr lang="en-US" altLang="ko-KR" sz="1200" b="1" dirty="0"/>
              <a:t>PL</a:t>
            </a:r>
            <a:r>
              <a:rPr lang="ko-KR" altLang="en-US" sz="1200" b="1" dirty="0"/>
              <a:t>로 데리고 온 추천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지방</a:t>
            </a:r>
            <a:r>
              <a:rPr lang="en-US" altLang="ko-KR" sz="1200" b="1" dirty="0"/>
              <a:t>)</a:t>
            </a:r>
            <a:r>
              <a:rPr lang="ko-KR" altLang="en-US" sz="1200" b="1" dirty="0"/>
              <a:t> 상의 설정해주면 됩니다</a:t>
            </a:r>
            <a:r>
              <a:rPr lang="en-US" altLang="ko-KR" sz="1200" b="1" dirty="0"/>
              <a:t>. </a:t>
            </a:r>
          </a:p>
          <a:p>
            <a:r>
              <a:rPr lang="ko-KR" altLang="en-US" sz="1200" b="1" dirty="0"/>
              <a:t>대게 종이 설문지로 들어오는데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종이 설문서 하단에 </a:t>
            </a:r>
            <a:r>
              <a:rPr lang="en-US" altLang="ko-KR" sz="1200" b="1" dirty="0"/>
              <a:t>XX</a:t>
            </a:r>
            <a:r>
              <a:rPr lang="ko-KR" altLang="en-US" sz="1200" b="1" dirty="0"/>
              <a:t>상의 라고 기재되어 있을 경우 설정해주면 됩니다</a:t>
            </a:r>
            <a:r>
              <a:rPr lang="en-US" altLang="ko-KR" sz="1200" b="1" dirty="0"/>
              <a:t>. </a:t>
            </a:r>
            <a:endParaRPr lang="en-US" altLang="ko-KR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870" y="4226056"/>
            <a:ext cx="1020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업체 측에서 견적서 작성 시 추가 요청사항을 기재하는 란입니다</a:t>
            </a:r>
            <a:r>
              <a:rPr lang="en-US" altLang="ko-KR" sz="1200" b="1" dirty="0"/>
              <a:t>. </a:t>
            </a:r>
            <a:r>
              <a:rPr lang="ko-KR" altLang="en-US" sz="1200" b="1" dirty="0"/>
              <a:t>확인 해주세요</a:t>
            </a:r>
            <a:r>
              <a:rPr lang="en-US" altLang="ko-KR" sz="1200" b="1" dirty="0"/>
              <a:t>.</a:t>
            </a:r>
          </a:p>
          <a:p>
            <a:r>
              <a:rPr lang="ko-KR" altLang="en-US" sz="1200" b="1" dirty="0"/>
              <a:t>기타요청사항은 업체 측에서도 확인할 수 있는 란이기 때문에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추가 메모는 </a:t>
            </a:r>
            <a:r>
              <a:rPr lang="en-US" altLang="ko-KR" sz="1200" b="1" dirty="0"/>
              <a:t>9.</a:t>
            </a:r>
            <a:r>
              <a:rPr lang="ko-KR" altLang="en-US" sz="1200" b="1" dirty="0"/>
              <a:t>대한상의 요청사항 혹은 </a:t>
            </a:r>
            <a:r>
              <a:rPr lang="en-US" altLang="ko-KR" sz="1200" b="1" dirty="0"/>
              <a:t>RQ</a:t>
            </a:r>
            <a:r>
              <a:rPr lang="ko-KR" altLang="en-US" sz="1200" b="1" dirty="0"/>
              <a:t>리스트 비고란에 기재해주세요</a:t>
            </a:r>
            <a:r>
              <a:rPr lang="en-US" altLang="ko-KR" sz="1200" b="1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5657" y="5765507"/>
            <a:ext cx="10201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제출서류</a:t>
            </a:r>
            <a:r>
              <a:rPr lang="en-US" altLang="ko-KR" sz="1200" b="1" dirty="0"/>
              <a:t>: </a:t>
            </a:r>
            <a:r>
              <a:rPr lang="ko-KR" altLang="en-US" sz="1200" b="1" dirty="0"/>
              <a:t>사업자등록증 </a:t>
            </a:r>
            <a:r>
              <a:rPr lang="en-US" altLang="ko-KR" sz="1200" b="1" dirty="0"/>
              <a:t>/ </a:t>
            </a:r>
            <a:r>
              <a:rPr lang="ko-KR" altLang="en-US" sz="1200" b="1" dirty="0"/>
              <a:t>타사 </a:t>
            </a:r>
            <a:r>
              <a:rPr lang="en-US" altLang="ko-KR" sz="1200" b="1" dirty="0"/>
              <a:t>PL</a:t>
            </a:r>
            <a:r>
              <a:rPr lang="ko-KR" altLang="en-US" sz="1200" b="1" dirty="0"/>
              <a:t>가입 이력이 있는 경우 전년 증권 </a:t>
            </a:r>
            <a:r>
              <a:rPr lang="en-US" altLang="ko-KR" sz="1200" b="1" dirty="0"/>
              <a:t>/ </a:t>
            </a:r>
            <a:r>
              <a:rPr lang="ko-KR" altLang="en-US" sz="1200" b="1" dirty="0" err="1"/>
              <a:t>제품설명서</a:t>
            </a:r>
            <a:r>
              <a:rPr lang="ko-KR" altLang="en-US" sz="1200" b="1" dirty="0"/>
              <a:t> 혹은 카탈로그</a:t>
            </a:r>
            <a:endParaRPr lang="en-US" altLang="ko-KR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45658" y="6435430"/>
            <a:ext cx="10201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상의에선 견적서 확인 후</a:t>
            </a:r>
            <a:r>
              <a:rPr lang="en-US" altLang="ko-KR" sz="1200" b="1" dirty="0"/>
              <a:t>, PDF </a:t>
            </a:r>
            <a:r>
              <a:rPr lang="ko-KR" altLang="en-US" sz="1200" b="1" dirty="0"/>
              <a:t>따서 해당 설문서 추가 첨부해주시면 됩니다</a:t>
            </a:r>
            <a:r>
              <a:rPr lang="en-US" altLang="ko-KR" sz="1200" b="1" dirty="0"/>
              <a:t>. </a:t>
            </a:r>
            <a:r>
              <a:rPr lang="en-US" altLang="ko-KR" sz="1200" dirty="0"/>
              <a:t>(</a:t>
            </a:r>
            <a:r>
              <a:rPr lang="ko-KR" altLang="en-US" sz="1200" dirty="0"/>
              <a:t>추후 견적서의 원본 상태 확인을 위함</a:t>
            </a:r>
            <a:r>
              <a:rPr lang="en-US" altLang="ko-KR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910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200000"/>
          </a:lnSpc>
          <a:defRPr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788</Words>
  <Application>Microsoft Office PowerPoint</Application>
  <PresentationFormat>와이드스크린</PresentationFormat>
  <Paragraphs>81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휴먼둥근헤드라인</vt:lpstr>
      <vt:lpstr>Arial</vt:lpstr>
      <vt:lpstr>Office 테마</vt:lpstr>
      <vt:lpstr>견적서 작성 방법</vt:lpstr>
      <vt:lpstr>설문서 처리 (문서파일)</vt:lpstr>
      <vt:lpstr>신규 설문서 처리 (홈페이지)</vt:lpstr>
      <vt:lpstr>신규 설문서 처리</vt:lpstr>
      <vt:lpstr>신규 설문서 처리</vt:lpstr>
      <vt:lpstr>신규 설문서 처리</vt:lpstr>
      <vt:lpstr>신규 설문서 처리</vt:lpstr>
      <vt:lpstr>신규 설문서 처리</vt:lpstr>
      <vt:lpstr>신규 설문서 처리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인수인계</dc:title>
  <dc:creator>PL_center</dc:creator>
  <cp:lastModifiedBy>CCI SUWON</cp:lastModifiedBy>
  <cp:revision>124</cp:revision>
  <cp:lastPrinted>2023-10-19T06:23:18Z</cp:lastPrinted>
  <dcterms:created xsi:type="dcterms:W3CDTF">2023-02-01T08:37:04Z</dcterms:created>
  <dcterms:modified xsi:type="dcterms:W3CDTF">2024-04-23T00:38:35Z</dcterms:modified>
</cp:coreProperties>
</file>